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9" r:id="rId9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626" autoAdjust="0"/>
    <p:restoredTop sz="91980" autoAdjust="0"/>
  </p:normalViewPr>
  <p:slideViewPr>
    <p:cSldViewPr snapToGrid="0">
      <p:cViewPr>
        <p:scale>
          <a:sx n="57" d="100"/>
          <a:sy n="57" d="100"/>
        </p:scale>
        <p:origin x="-522" y="-960"/>
      </p:cViewPr>
      <p:guideLst>
        <p:guide orient="horz" pos="3368"/>
        <p:guide pos="47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6b4128d4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6b4128d4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1: 0-6m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2:7-15m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3:16-30m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4:31-91m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5:92-305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6: &gt;305m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 smtClean="0"/>
              <a:t>Warhead</a:t>
            </a:r>
            <a:r>
              <a:rPr lang="nb-NO" dirty="0" smtClean="0"/>
              <a:t>: 500Ibs,</a:t>
            </a:r>
            <a:r>
              <a:rPr lang="nb-NO" baseline="0" dirty="0" smtClean="0"/>
              <a:t> 1000Ibs, 2000Ibs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err="1" smtClean="0"/>
              <a:t>Guidance</a:t>
            </a:r>
            <a:r>
              <a:rPr lang="nb-NO" baseline="0" dirty="0" smtClean="0"/>
              <a:t>: N/A, </a:t>
            </a:r>
            <a:r>
              <a:rPr lang="nb-NO" baseline="0" dirty="0" err="1" smtClean="0"/>
              <a:t>Laserguided</a:t>
            </a:r>
            <a:r>
              <a:rPr lang="nb-NO" baseline="0" dirty="0" smtClean="0"/>
              <a:t>, INS/GPS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CDE</a:t>
            </a:r>
            <a:r>
              <a:rPr lang="nb-NO" baseline="0" dirty="0" smtClean="0"/>
              <a:t> 1: No </a:t>
            </a:r>
            <a:r>
              <a:rPr lang="nb-NO" baseline="0" dirty="0" err="1" smtClean="0"/>
              <a:t>restriction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2: </a:t>
            </a:r>
            <a:r>
              <a:rPr lang="nb-NO" baseline="0" dirty="0" err="1" smtClean="0"/>
              <a:t>Unitary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warhead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only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munition</a:t>
            </a:r>
            <a:r>
              <a:rPr lang="nb-NO" baseline="0" dirty="0" smtClean="0"/>
              <a:t>), and FAH </a:t>
            </a:r>
            <a:r>
              <a:rPr lang="nb-NO" baseline="0" dirty="0" err="1" smtClean="0"/>
              <a:t>restrictions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minimize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3: PGM, </a:t>
            </a:r>
            <a:r>
              <a:rPr lang="nb-NO" baseline="0" dirty="0" err="1" smtClean="0"/>
              <a:t>unitary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4: </a:t>
            </a:r>
            <a:r>
              <a:rPr lang="nb-NO" baseline="0" dirty="0" err="1" smtClean="0"/>
              <a:t>Weaponeering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Fuze</a:t>
            </a:r>
            <a:r>
              <a:rPr lang="nb-NO" baseline="0" dirty="0" smtClean="0"/>
              <a:t> setting, FAH, smallest </a:t>
            </a:r>
            <a:r>
              <a:rPr lang="nb-NO" baseline="0" dirty="0" err="1" smtClean="0"/>
              <a:t>possible</a:t>
            </a:r>
            <a:r>
              <a:rPr lang="nb-NO" baseline="0" dirty="0" smtClean="0"/>
              <a:t> bomb)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5: CJTF-HQ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nb-NO" dirty="0" smtClean="0"/>
              <a:t>Location </a:t>
            </a:r>
            <a:r>
              <a:rPr lang="nb-NO" dirty="0" err="1" smtClean="0"/>
              <a:t>Example</a:t>
            </a:r>
            <a:r>
              <a:rPr lang="nb-NO" dirty="0" smtClean="0"/>
              <a:t>: </a:t>
            </a:r>
            <a:r>
              <a:rPr lang="en-US" dirty="0" smtClean="0"/>
              <a:t>247˚/ 680ft</a:t>
            </a:r>
            <a:r>
              <a:rPr lang="en-US" baseline="0" dirty="0" smtClean="0"/>
              <a:t> from DPI D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 smtClean="0"/>
              <a:t>SRNTGT110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lvl="0"/>
            <a:r>
              <a:rPr lang="nb-NO" sz="4000" dirty="0" err="1" smtClean="0"/>
              <a:t>Sector</a:t>
            </a:r>
            <a:r>
              <a:rPr lang="nb-NO" sz="4000" dirty="0" smtClean="0"/>
              <a:t> </a:t>
            </a:r>
            <a:r>
              <a:rPr lang="nb-NO" sz="4000" dirty="0" err="1" smtClean="0"/>
              <a:t>Command</a:t>
            </a:r>
            <a:r>
              <a:rPr lang="nb-NO" sz="4000" dirty="0" smtClean="0"/>
              <a:t> Center South (SCC South)</a:t>
            </a:r>
            <a:r>
              <a:rPr lang="fr" sz="4000" dirty="0" smtClean="0"/>
              <a:t>, SRN</a:t>
            </a:r>
            <a:endParaRPr sz="400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FF0000"/>
                </a:solidFill>
              </a:rPr>
              <a:t> </a:t>
            </a:r>
            <a:r>
              <a:rPr lang="fr" b="1" dirty="0">
                <a:solidFill>
                  <a:srgbClr val="FF0000"/>
                </a:solidFill>
              </a:rPr>
              <a:t>REL TO </a:t>
            </a:r>
            <a:r>
              <a:rPr lang="fr" b="1" dirty="0" smtClean="0">
                <a:solidFill>
                  <a:srgbClr val="FF0000"/>
                </a:solidFill>
              </a:rPr>
              <a:t>CJTF-23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OPAC CLASSIFIED</a:t>
            </a:r>
          </a:p>
          <a:p>
            <a:pPr lvl="0" algn="ctr"/>
            <a:r>
              <a:rPr lang="en-US" b="1" dirty="0" smtClean="0">
                <a:solidFill>
                  <a:srgbClr val="FF0000"/>
                </a:solidFill>
              </a:rPr>
              <a:t> REL TO CJTF-23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6325" t="1179" r="2281" b="6501"/>
          <a:stretch>
            <a:fillRect/>
          </a:stretch>
        </p:blipFill>
        <p:spPr bwMode="auto">
          <a:xfrm>
            <a:off x="0" y="1892968"/>
            <a:ext cx="15119350" cy="8798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2" name="Google Shape;62;p14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SECTOR COMMAND CENTER SOUTH, 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OPERATIONS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BE: </a:t>
                      </a:r>
                      <a:r>
                        <a:rPr lang="fr" sz="1500" b="1" dirty="0" smtClean="0"/>
                        <a:t>SRNTGT110   CATCODE</a:t>
                      </a:r>
                      <a:r>
                        <a:rPr lang="fr" sz="1500" b="1" dirty="0"/>
                        <a:t>: </a:t>
                      </a:r>
                      <a:r>
                        <a:rPr lang="fr" sz="1500" b="1" dirty="0" smtClean="0"/>
                        <a:t>2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MIDB GEO: </a:t>
                      </a:r>
                      <a:r>
                        <a:rPr lang="nb-NO" sz="1500" b="1" dirty="0" smtClean="0"/>
                        <a:t>N68 09.708 E033 26.228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" name="Google Shape;63;p1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64" name="Google Shape;64;p14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</a:p>
        </p:txBody>
      </p:sp>
      <p:sp>
        <p:nvSpPr>
          <p:cNvPr id="67" name="Google Shape;67;p14"/>
          <p:cNvSpPr txBox="1"/>
          <p:nvPr/>
        </p:nvSpPr>
        <p:spPr>
          <a:xfrm>
            <a:off x="2951747" y="5126838"/>
            <a:ext cx="3673642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smtClean="0">
                <a:solidFill>
                  <a:schemeClr val="dk1"/>
                </a:solidFill>
              </a:rPr>
              <a:t>SECTOR COMMAND CENTER SOUTH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SRNTGT110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stCxn id="67" idx="2"/>
          </p:cNvCxnSpPr>
          <p:nvPr/>
        </p:nvCxnSpPr>
        <p:spPr>
          <a:xfrm rot="16200000" flipH="1">
            <a:off x="5088788" y="5328818"/>
            <a:ext cx="1434702" cy="20351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6535888" y="6777799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Rektangel 11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8" name="Rektangel 17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xmlns="" id="{9689C963-FBFE-F6A6-8CB8-ED90E7F3E0DA}"/>
              </a:ext>
            </a:extLst>
          </p:cNvPr>
          <p:cNvGrpSpPr/>
          <p:nvPr/>
        </p:nvGrpSpPr>
        <p:grpSpPr>
          <a:xfrm>
            <a:off x="14082163" y="2146524"/>
            <a:ext cx="559046" cy="692832"/>
            <a:chOff x="15526400" y="3343535"/>
            <a:chExt cx="1172983" cy="1324523"/>
          </a:xfrm>
        </p:grpSpPr>
        <p:sp>
          <p:nvSpPr>
            <p:cNvPr id="20" name="Freeform: Shape 26">
              <a:extLst>
                <a:ext uri="{FF2B5EF4-FFF2-40B4-BE49-F238E27FC236}">
                  <a16:creationId xmlns:a16="http://schemas.microsoft.com/office/drawing/2014/main" xmlns="" id="{602570C7-2CFF-E39E-7C48-3B7A17B5C88E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66;p14">
              <a:extLst>
                <a:ext uri="{FF2B5EF4-FFF2-40B4-BE49-F238E27FC236}">
                  <a16:creationId xmlns:a16="http://schemas.microsoft.com/office/drawing/2014/main" xmlns="" id="{D398E2B3-4A72-194D-3028-FC7A0B3599A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400" t="2825" r="6688" b="1760"/>
          <a:stretch>
            <a:fillRect/>
          </a:stretch>
        </p:blipFill>
        <p:spPr bwMode="auto">
          <a:xfrm>
            <a:off x="0" y="1895302"/>
            <a:ext cx="15119350" cy="879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5" name="Google Shape;75;p15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FACILITY </a:t>
                      </a:r>
                      <a:r>
                        <a:rPr lang="fr" sz="2000" b="1" dirty="0"/>
                        <a:t>OUTLINE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0" name="Google Shape;80;p15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5" name="Rektangel 14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25">
            <a:extLst>
              <a:ext uri="{FF2B5EF4-FFF2-40B4-BE49-F238E27FC236}">
                <a16:creationId xmlns:a16="http://schemas.microsoft.com/office/drawing/2014/main" xmlns="" id="{9689C963-FBFE-F6A6-8CB8-ED90E7F3E0DA}"/>
              </a:ext>
            </a:extLst>
          </p:cNvPr>
          <p:cNvGrpSpPr/>
          <p:nvPr/>
        </p:nvGrpSpPr>
        <p:grpSpPr>
          <a:xfrm rot="21404717">
            <a:off x="14082163" y="2146524"/>
            <a:ext cx="559046" cy="692832"/>
            <a:chOff x="15526400" y="3343535"/>
            <a:chExt cx="1172983" cy="1324523"/>
          </a:xfrm>
        </p:grpSpPr>
        <p:sp>
          <p:nvSpPr>
            <p:cNvPr id="17" name="Freeform: Shape 26">
              <a:extLst>
                <a:ext uri="{FF2B5EF4-FFF2-40B4-BE49-F238E27FC236}">
                  <a16:creationId xmlns:a16="http://schemas.microsoft.com/office/drawing/2014/main" xmlns="" id="{602570C7-2CFF-E39E-7C48-3B7A17B5C88E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Google Shape;66;p14">
              <a:extLst>
                <a:ext uri="{FF2B5EF4-FFF2-40B4-BE49-F238E27FC236}">
                  <a16:creationId xmlns:a16="http://schemas.microsoft.com/office/drawing/2014/main" xmlns="" id="{D398E2B3-4A72-194D-3028-FC7A0B3599A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" name="Rektangel 13"/>
          <p:cNvSpPr/>
          <p:nvPr/>
        </p:nvSpPr>
        <p:spPr>
          <a:xfrm>
            <a:off x="7564582" y="6051666"/>
            <a:ext cx="532014" cy="54864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ihåndsform 19"/>
          <p:cNvSpPr/>
          <p:nvPr/>
        </p:nvSpPr>
        <p:spPr>
          <a:xfrm>
            <a:off x="7281949" y="4605251"/>
            <a:ext cx="2876204" cy="6084916"/>
          </a:xfrm>
          <a:custGeom>
            <a:avLst/>
            <a:gdLst>
              <a:gd name="connsiteX0" fmla="*/ 0 w 2876204"/>
              <a:gd name="connsiteY0" fmla="*/ 1463040 h 6084916"/>
              <a:gd name="connsiteX1" fmla="*/ 83127 w 2876204"/>
              <a:gd name="connsiteY1" fmla="*/ 831273 h 6084916"/>
              <a:gd name="connsiteX2" fmla="*/ 581891 w 2876204"/>
              <a:gd name="connsiteY2" fmla="*/ 897774 h 6084916"/>
              <a:gd name="connsiteX3" fmla="*/ 1130531 w 2876204"/>
              <a:gd name="connsiteY3" fmla="*/ 964276 h 6084916"/>
              <a:gd name="connsiteX4" fmla="*/ 1197033 w 2876204"/>
              <a:gd name="connsiteY4" fmla="*/ 515389 h 6084916"/>
              <a:gd name="connsiteX5" fmla="*/ 1961804 w 2876204"/>
              <a:gd name="connsiteY5" fmla="*/ 33251 h 6084916"/>
              <a:gd name="connsiteX6" fmla="*/ 2859578 w 2876204"/>
              <a:gd name="connsiteY6" fmla="*/ 0 h 6084916"/>
              <a:gd name="connsiteX7" fmla="*/ 2876204 w 2876204"/>
              <a:gd name="connsiteY7" fmla="*/ 1645920 h 6084916"/>
              <a:gd name="connsiteX8" fmla="*/ 2211186 w 2876204"/>
              <a:gd name="connsiteY8" fmla="*/ 6084916 h 6084916"/>
              <a:gd name="connsiteX9" fmla="*/ 914400 w 2876204"/>
              <a:gd name="connsiteY9" fmla="*/ 6018414 h 6084916"/>
              <a:gd name="connsiteX10" fmla="*/ 798022 w 2876204"/>
              <a:gd name="connsiteY10" fmla="*/ 4289367 h 6084916"/>
              <a:gd name="connsiteX11" fmla="*/ 814647 w 2876204"/>
              <a:gd name="connsiteY11" fmla="*/ 3291840 h 6084916"/>
              <a:gd name="connsiteX12" fmla="*/ 482138 w 2876204"/>
              <a:gd name="connsiteY12" fmla="*/ 2576945 h 6084916"/>
              <a:gd name="connsiteX13" fmla="*/ 0 w 2876204"/>
              <a:gd name="connsiteY13" fmla="*/ 1463040 h 608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76204" h="6084916">
                <a:moveTo>
                  <a:pt x="0" y="1463040"/>
                </a:moveTo>
                <a:lnTo>
                  <a:pt x="83127" y="831273"/>
                </a:lnTo>
                <a:lnTo>
                  <a:pt x="581891" y="897774"/>
                </a:lnTo>
                <a:cubicBezTo>
                  <a:pt x="1121649" y="982112"/>
                  <a:pt x="986991" y="1107824"/>
                  <a:pt x="1130531" y="964276"/>
                </a:cubicBezTo>
                <a:lnTo>
                  <a:pt x="1197033" y="515389"/>
                </a:lnTo>
                <a:lnTo>
                  <a:pt x="1961804" y="33251"/>
                </a:lnTo>
                <a:lnTo>
                  <a:pt x="2859578" y="0"/>
                </a:lnTo>
                <a:lnTo>
                  <a:pt x="2876204" y="1645920"/>
                </a:lnTo>
                <a:lnTo>
                  <a:pt x="2211186" y="6084916"/>
                </a:lnTo>
                <a:lnTo>
                  <a:pt x="914400" y="6018414"/>
                </a:lnTo>
                <a:lnTo>
                  <a:pt x="798022" y="4289367"/>
                </a:lnTo>
                <a:lnTo>
                  <a:pt x="814647" y="3291840"/>
                </a:lnTo>
                <a:lnTo>
                  <a:pt x="482138" y="2576945"/>
                </a:lnTo>
                <a:lnTo>
                  <a:pt x="0" y="146304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67;p14"/>
          <p:cNvSpPr txBox="1"/>
          <p:nvPr/>
        </p:nvSpPr>
        <p:spPr>
          <a:xfrm>
            <a:off x="2053972" y="4661325"/>
            <a:ext cx="3673642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smtClean="0">
                <a:solidFill>
                  <a:schemeClr val="dk1"/>
                </a:solidFill>
              </a:rPr>
              <a:t>SECTOR COMMAND CENTER SOUTH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SRNTGT110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2" name="Google Shape;68;p14"/>
          <p:cNvCxnSpPr>
            <a:stCxn id="21" idx="2"/>
            <a:endCxn id="14" idx="1"/>
          </p:cNvCxnSpPr>
          <p:nvPr/>
        </p:nvCxnSpPr>
        <p:spPr>
          <a:xfrm rot="16200000" flipH="1">
            <a:off x="5146457" y="3907860"/>
            <a:ext cx="1162461" cy="367378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67;p14"/>
          <p:cNvSpPr txBox="1"/>
          <p:nvPr/>
        </p:nvSpPr>
        <p:spPr>
          <a:xfrm>
            <a:off x="10884860" y="3699820"/>
            <a:ext cx="3673642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nb-NO" b="1" dirty="0" smtClean="0">
                <a:solidFill>
                  <a:schemeClr val="dk1"/>
                </a:solidFill>
              </a:rPr>
              <a:t>OLENYA AIRBASE</a:t>
            </a:r>
          </a:p>
          <a:p>
            <a:pPr>
              <a:buClr>
                <a:schemeClr val="dk1"/>
              </a:buClr>
              <a:buSzPts val="1100"/>
            </a:pPr>
            <a:r>
              <a:rPr lang="fr" b="1" dirty="0" smtClean="0">
                <a:solidFill>
                  <a:schemeClr val="dk1"/>
                </a:solidFill>
              </a:rPr>
              <a:t>SRNTGT004</a:t>
            </a:r>
            <a:endParaRPr lang="nb-NO" b="1" dirty="0">
              <a:solidFill>
                <a:schemeClr val="dk1"/>
              </a:solidFill>
            </a:endParaRPr>
          </a:p>
        </p:txBody>
      </p:sp>
      <p:cxnSp>
        <p:nvCxnSpPr>
          <p:cNvPr id="24" name="Google Shape;68;p14"/>
          <p:cNvCxnSpPr>
            <a:stCxn id="23" idx="2"/>
          </p:cNvCxnSpPr>
          <p:nvPr/>
        </p:nvCxnSpPr>
        <p:spPr>
          <a:xfrm rot="5400000">
            <a:off x="10764476" y="3645573"/>
            <a:ext cx="1400758" cy="251365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Rektangel 27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0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JOINT </a:t>
                      </a:r>
                      <a:r>
                        <a:rPr lang="fr" sz="2000" b="1" dirty="0"/>
                        <a:t>DESIRED POINT OF IMPACT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5652" t="1781" r="2560" b="3040"/>
          <a:stretch>
            <a:fillRect/>
          </a:stretch>
        </p:blipFill>
        <p:spPr bwMode="auto">
          <a:xfrm>
            <a:off x="0" y="1895302"/>
            <a:ext cx="15119350" cy="879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0" name="Google Shape;160;p20"/>
          <p:cNvGrpSpPr/>
          <p:nvPr/>
        </p:nvGrpSpPr>
        <p:grpSpPr>
          <a:xfrm>
            <a:off x="5562012" y="6362727"/>
            <a:ext cx="1801231" cy="284100"/>
            <a:chOff x="3945100" y="6965375"/>
            <a:chExt cx="1788000" cy="284100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2" name="Google Shape;162;p20"/>
            <p:cNvCxnSpPr/>
            <p:nvPr/>
          </p:nvCxnSpPr>
          <p:spPr>
            <a:xfrm>
              <a:off x="4837600" y="7107425"/>
              <a:ext cx="895500" cy="3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1" name="Google Shape;171;p20"/>
          <p:cNvSpPr txBox="1"/>
          <p:nvPr/>
        </p:nvSpPr>
        <p:spPr>
          <a:xfrm>
            <a:off x="3400175" y="8717975"/>
            <a:ext cx="2540100" cy="79567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SRNTGT110A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DESCRIPTION OF DPI</a:t>
            </a:r>
            <a:endParaRPr sz="1000" b="1"/>
          </a:p>
          <a:p>
            <a:pPr lvl="0"/>
            <a:r>
              <a:rPr lang="pt-BR" sz="1000" b="1" dirty="0" smtClean="0"/>
              <a:t>N 68 09.709 E 033 26.228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XXX 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4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27" name="Rektangel 26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5">
            <a:extLst>
              <a:ext uri="{FF2B5EF4-FFF2-40B4-BE49-F238E27FC236}">
                <a16:creationId xmlns:a16="http://schemas.microsoft.com/office/drawing/2014/main" xmlns="" id="{9689C963-FBFE-F6A6-8CB8-ED90E7F3E0DA}"/>
              </a:ext>
            </a:extLst>
          </p:cNvPr>
          <p:cNvGrpSpPr/>
          <p:nvPr/>
        </p:nvGrpSpPr>
        <p:grpSpPr>
          <a:xfrm rot="20147044">
            <a:off x="14082163" y="2146524"/>
            <a:ext cx="559046" cy="692832"/>
            <a:chOff x="15526400" y="3343535"/>
            <a:chExt cx="1172983" cy="1324523"/>
          </a:xfrm>
        </p:grpSpPr>
        <p:sp>
          <p:nvSpPr>
            <p:cNvPr id="29" name="Freeform: Shape 26">
              <a:extLst>
                <a:ext uri="{FF2B5EF4-FFF2-40B4-BE49-F238E27FC236}">
                  <a16:creationId xmlns:a16="http://schemas.microsoft.com/office/drawing/2014/main" xmlns="" id="{602570C7-2CFF-E39E-7C48-3B7A17B5C88E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Google Shape;66;p14">
              <a:extLst>
                <a:ext uri="{FF2B5EF4-FFF2-40B4-BE49-F238E27FC236}">
                  <a16:creationId xmlns:a16="http://schemas.microsoft.com/office/drawing/2014/main" xmlns="" id="{D398E2B3-4A72-194D-3028-FC7A0B3599A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WEAPONEERING OPTIONS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0" name="Google Shape;180;p21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182" name="Google Shape;182;p21"/>
          <p:cNvGraphicFramePr/>
          <p:nvPr/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/>
                <a:gridCol w="4072450"/>
                <a:gridCol w="1533375"/>
                <a:gridCol w="1533375"/>
                <a:gridCol w="1533375"/>
                <a:gridCol w="2979300"/>
                <a:gridCol w="1080000"/>
                <a:gridCol w="1080000"/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 smtClean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/>
                        <a:t>DPI</a:t>
                      </a:r>
                      <a:r>
                        <a:rPr lang="nb-NO" baseline="0" dirty="0" smtClean="0"/>
                        <a:t>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HARDENED BUNKER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BLU-109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PGM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PENETRATION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90˚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60ms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1" name="Rektangel 10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ktangel 9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5652" t="1781" r="2560" b="3040"/>
          <a:stretch>
            <a:fillRect/>
          </a:stretch>
        </p:blipFill>
        <p:spPr bwMode="auto">
          <a:xfrm>
            <a:off x="0" y="1895302"/>
            <a:ext cx="15119350" cy="879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88" name="Google Shape;188;p22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 ESTIMATION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DECL ON: 2061-01-01(+50 YEARS)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2" name="Google Shape;192;p22"/>
          <p:cNvGrpSpPr/>
          <p:nvPr/>
        </p:nvGrpSpPr>
        <p:grpSpPr>
          <a:xfrm>
            <a:off x="5811050" y="6074271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8091072" y="6770463"/>
            <a:ext cx="1752192" cy="2342153"/>
            <a:chOff x="5597254" y="8366507"/>
            <a:chExt cx="1752192" cy="2342153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5602546" y="10239197"/>
              <a:ext cx="1746900" cy="46946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[NAME] [TYPE]</a:t>
              </a:r>
              <a:endParaRPr sz="10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 smtClean="0"/>
                <a:t>830 </a:t>
              </a:r>
              <a:r>
                <a:rPr lang="fr" sz="1000" b="1" dirty="0"/>
                <a:t>FT </a:t>
              </a:r>
              <a:r>
                <a:rPr lang="fr" sz="1000" b="1" dirty="0" smtClean="0"/>
                <a:t>E </a:t>
              </a:r>
              <a:r>
                <a:rPr lang="fr" sz="1000" b="1" dirty="0"/>
                <a:t>FROM </a:t>
              </a:r>
              <a:r>
                <a:rPr lang="fr" sz="1000" b="1" dirty="0" smtClean="0"/>
                <a:t>DPI A</a:t>
              </a:r>
              <a:endParaRPr sz="1000" b="1"/>
            </a:p>
          </p:txBody>
        </p:sp>
        <p:cxnSp>
          <p:nvCxnSpPr>
            <p:cNvPr id="197" name="Google Shape;197;p22"/>
            <p:cNvCxnSpPr>
              <a:stCxn id="196" idx="0"/>
              <a:endCxn id="198" idx="2"/>
            </p:cNvCxnSpPr>
            <p:nvPr/>
          </p:nvCxnSpPr>
          <p:spPr>
            <a:xfrm rot="16200000" flipV="1">
              <a:off x="5452906" y="9216106"/>
              <a:ext cx="1541520" cy="50466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2"/>
            <p:cNvSpPr/>
            <p:nvPr/>
          </p:nvSpPr>
          <p:spPr>
            <a:xfrm rot="-1453820">
              <a:off x="5597254" y="8366507"/>
              <a:ext cx="605986" cy="34643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2"/>
          <p:cNvSpPr txBox="1"/>
          <p:nvPr/>
        </p:nvSpPr>
        <p:spPr>
          <a:xfrm>
            <a:off x="3185950" y="10077413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CDE 1</a:t>
            </a:r>
            <a:endParaRPr b="1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077413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06" name="Google Shape;206;p22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0" name="Google Shape;200;p22"/>
          <p:cNvSpPr txBox="1"/>
          <p:nvPr/>
        </p:nvSpPr>
        <p:spPr>
          <a:xfrm>
            <a:off x="4880229" y="2750285"/>
            <a:ext cx="2033921" cy="26209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CER 300M / 984ft</a:t>
            </a:r>
            <a:endParaRPr sz="1000" b="1"/>
          </a:p>
        </p:txBody>
      </p:sp>
      <p:cxnSp>
        <p:nvCxnSpPr>
          <p:cNvPr id="31" name="Google Shape;194;p22"/>
          <p:cNvCxnSpPr>
            <a:stCxn id="30" idx="2"/>
            <a:endCxn id="42" idx="0"/>
          </p:cNvCxnSpPr>
          <p:nvPr/>
        </p:nvCxnSpPr>
        <p:spPr>
          <a:xfrm rot="16200000" flipH="1">
            <a:off x="5568691" y="3340880"/>
            <a:ext cx="2241260" cy="158426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6" name="Tabell 35"/>
          <p:cNvGraphicFramePr>
            <a:graphicFrameLocks noGrp="1"/>
          </p:cNvGraphicFramePr>
          <p:nvPr/>
        </p:nvGraphicFramePr>
        <p:xfrm>
          <a:off x="15380413" y="3557998"/>
          <a:ext cx="1972639" cy="2966720"/>
        </p:xfrm>
        <a:graphic>
          <a:graphicData uri="http://schemas.openxmlformats.org/drawingml/2006/table">
            <a:tbl>
              <a:tblPr firstRow="1" bandRow="1">
                <a:tableStyleId>{AE7EAA58-4EDA-4114-B047-75ABB572CC32}</a:tableStyleId>
              </a:tblPr>
              <a:tblGrid>
                <a:gridCol w="858679"/>
                <a:gridCol w="11139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METER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FEET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40" name="Rektangel 3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uppe 40"/>
          <p:cNvGrpSpPr/>
          <p:nvPr/>
        </p:nvGrpSpPr>
        <p:grpSpPr>
          <a:xfrm>
            <a:off x="6251168" y="5253642"/>
            <a:ext cx="2460569" cy="2543694"/>
            <a:chOff x="6021186" y="4824155"/>
            <a:chExt cx="5955591" cy="5804504"/>
          </a:xfrm>
        </p:grpSpPr>
        <p:sp>
          <p:nvSpPr>
            <p:cNvPr id="42" name="Google Shape;202;p22"/>
            <p:cNvSpPr/>
            <p:nvPr/>
          </p:nvSpPr>
          <p:spPr>
            <a:xfrm>
              <a:off x="6021186" y="4824155"/>
              <a:ext cx="5955591" cy="5804504"/>
            </a:xfrm>
            <a:prstGeom prst="ellipse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Ellipse 42"/>
            <p:cNvSpPr/>
            <p:nvPr/>
          </p:nvSpPr>
          <p:spPr>
            <a:xfrm>
              <a:off x="8957439" y="7681340"/>
              <a:ext cx="73027" cy="71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25">
            <a:extLst>
              <a:ext uri="{FF2B5EF4-FFF2-40B4-BE49-F238E27FC236}">
                <a16:creationId xmlns:a16="http://schemas.microsoft.com/office/drawing/2014/main" xmlns="" id="{9689C963-FBFE-F6A6-8CB8-ED90E7F3E0DA}"/>
              </a:ext>
            </a:extLst>
          </p:cNvPr>
          <p:cNvGrpSpPr/>
          <p:nvPr/>
        </p:nvGrpSpPr>
        <p:grpSpPr>
          <a:xfrm>
            <a:off x="14082163" y="2146524"/>
            <a:ext cx="559046" cy="692832"/>
            <a:chOff x="15526400" y="3343535"/>
            <a:chExt cx="1172983" cy="1324523"/>
          </a:xfrm>
        </p:grpSpPr>
        <p:sp>
          <p:nvSpPr>
            <p:cNvPr id="33" name="Freeform: Shape 26">
              <a:extLst>
                <a:ext uri="{FF2B5EF4-FFF2-40B4-BE49-F238E27FC236}">
                  <a16:creationId xmlns:a16="http://schemas.microsoft.com/office/drawing/2014/main" xmlns="" id="{602570C7-2CFF-E39E-7C48-3B7A17B5C88E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Google Shape;66;p14">
              <a:extLst>
                <a:ext uri="{FF2B5EF4-FFF2-40B4-BE49-F238E27FC236}">
                  <a16:creationId xmlns:a16="http://schemas.microsoft.com/office/drawing/2014/main" xmlns="" id="{D398E2B3-4A72-194D-3028-FC7A0B3599A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6" name="Rektangel 45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3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DAMAGES ESTIMATION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0" y="10151253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/>
                <a:gridCol w="2864850"/>
                <a:gridCol w="1228650"/>
                <a:gridCol w="2704075"/>
                <a:gridCol w="2704075"/>
                <a:gridCol w="4521725"/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SHED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113˚/830ft from DPI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NO FACTOR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ktangel 10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Google Shape;256;p26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BATTLE </a:t>
                      </a:r>
                      <a:r>
                        <a:rPr lang="fr" sz="2000" b="1" dirty="0"/>
                        <a:t>DAMAGE ASSESSMENT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2011-XX-XX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2011-XX-XX</a:t>
                      </a:r>
                      <a:r>
                        <a:rPr lang="nb-NO" sz="1500" b="1" baseline="0" dirty="0" smtClean="0"/>
                        <a:t>  (Or </a:t>
                      </a:r>
                      <a:r>
                        <a:rPr lang="nb-NO" sz="1500" b="1" baseline="0" dirty="0" err="1" smtClean="0"/>
                        <a:t>reference</a:t>
                      </a:r>
                      <a:r>
                        <a:rPr lang="nb-NO" sz="1500" b="1" baseline="0" dirty="0" smtClean="0"/>
                        <a:t> ATO Day)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3610" t="22468" r="22847" b="32200"/>
          <a:stretch>
            <a:fillRect/>
          </a:stretch>
        </p:blipFill>
        <p:spPr bwMode="auto">
          <a:xfrm>
            <a:off x="7946966" y="1895302"/>
            <a:ext cx="7172384" cy="4189614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DPI:SRNTGT110A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083157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BDA REMARK: [CLASSIFICATION] [DISSEMINATION]</a:t>
            </a:r>
            <a:r>
              <a:rPr lang="fr" b="1"/>
              <a:t> </a:t>
            </a:r>
            <a:r>
              <a:rPr lang="fr"/>
              <a:t>Assessment: Physical Damage/change, Collateral Damage, Functional Damage/change, Munitions Effectiveness, Reattack Recommendation, Additional/Collateral Effects</a:t>
            </a:r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7" name="Google Shape;213;p23"/>
          <p:cNvSpPr txBox="1"/>
          <p:nvPr/>
        </p:nvSpPr>
        <p:spPr>
          <a:xfrm>
            <a:off x="0" y="10077855"/>
            <a:ext cx="3186600" cy="61395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41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20" name="Rektangel 1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5">
            <a:extLst>
              <a:ext uri="{FF2B5EF4-FFF2-40B4-BE49-F238E27FC236}">
                <a16:creationId xmlns:a16="http://schemas.microsoft.com/office/drawing/2014/main" xmlns="" id="{9689C963-FBFE-F6A6-8CB8-ED90E7F3E0DA}"/>
              </a:ext>
            </a:extLst>
          </p:cNvPr>
          <p:cNvGrpSpPr/>
          <p:nvPr/>
        </p:nvGrpSpPr>
        <p:grpSpPr>
          <a:xfrm>
            <a:off x="7023818" y="2742425"/>
            <a:ext cx="559046" cy="692832"/>
            <a:chOff x="15526400" y="3343535"/>
            <a:chExt cx="1172983" cy="1324523"/>
          </a:xfrm>
        </p:grpSpPr>
        <p:sp>
          <p:nvSpPr>
            <p:cNvPr id="24" name="Freeform: Shape 26">
              <a:extLst>
                <a:ext uri="{FF2B5EF4-FFF2-40B4-BE49-F238E27FC236}">
                  <a16:creationId xmlns:a16="http://schemas.microsoft.com/office/drawing/2014/main" xmlns="" id="{602570C7-2CFF-E39E-7C48-3B7A17B5C88E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xmlns="" id="{D398E2B3-4A72-194D-3028-FC7A0B3599A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Rektangel 20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652</Words>
  <PresentationFormat>Egendefinert</PresentationFormat>
  <Paragraphs>198</Paragraphs>
  <Slides>8</Slides>
  <Notes>8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TARGET FOLDER  SRNTGT110  Sector Command Center South (SCC South),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SRNTGT110 Sector Command Center South - SCC South</dc:title>
  <dc:subject>SRNTGT110 Sector Command Center South - SCC South</dc:subject>
  <dc:creator>132nd Virtual Wing;VIS</dc:creator>
  <cp:lastModifiedBy>Frode Nakken</cp:lastModifiedBy>
  <cp:revision>14</cp:revision>
  <dcterms:modified xsi:type="dcterms:W3CDTF">2025-03-18T19:51:28Z</dcterms:modified>
</cp:coreProperties>
</file>